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65" r:id="rId3"/>
    <p:sldId id="256" r:id="rId4"/>
    <p:sldId id="305" r:id="rId5"/>
    <p:sldId id="267" r:id="rId6"/>
    <p:sldId id="302" r:id="rId7"/>
    <p:sldId id="270" r:id="rId8"/>
    <p:sldId id="269" r:id="rId9"/>
    <p:sldId id="271" r:id="rId10"/>
    <p:sldId id="272" r:id="rId11"/>
    <p:sldId id="285" r:id="rId12"/>
    <p:sldId id="294" r:id="rId13"/>
    <p:sldId id="295" r:id="rId14"/>
    <p:sldId id="274" r:id="rId15"/>
    <p:sldId id="278" r:id="rId16"/>
    <p:sldId id="283" r:id="rId17"/>
    <p:sldId id="284" r:id="rId18"/>
    <p:sldId id="279" r:id="rId19"/>
    <p:sldId id="300" r:id="rId20"/>
    <p:sldId id="301" r:id="rId21"/>
    <p:sldId id="303" r:id="rId22"/>
    <p:sldId id="282" r:id="rId23"/>
    <p:sldId id="29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900"/>
    <a:srgbClr val="EE8E03"/>
    <a:srgbClr val="F1B700"/>
    <a:srgbClr val="D3CD00"/>
    <a:srgbClr val="1BA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B846E-3A48-4F3C-908E-DCF25FE77428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19D6-EE8B-4EA1-9680-DB2A7636B1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744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the Name and Type of exercise</a:t>
            </a:r>
          </a:p>
          <a:p>
            <a:r>
              <a:rPr lang="en-US" dirty="0" smtClean="0"/>
              <a:t>Exercise Type decision -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Seminar / Workshop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Table-top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Live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73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chronological flow of the exercise including:</a:t>
            </a:r>
          </a:p>
          <a:p>
            <a:r>
              <a:rPr lang="en-US" dirty="0" smtClean="0"/>
              <a:t>time </a:t>
            </a:r>
          </a:p>
          <a:p>
            <a:r>
              <a:rPr lang="en-US" dirty="0" smtClean="0"/>
              <a:t>activity</a:t>
            </a:r>
          </a:p>
          <a:p>
            <a:r>
              <a:rPr lang="en-US" dirty="0" smtClean="0"/>
              <a:t>evaluator feedback on a specific activity if any comments/observations were made.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8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chronological flow of the exercise including:</a:t>
            </a:r>
          </a:p>
          <a:p>
            <a:r>
              <a:rPr lang="en-US" dirty="0" smtClean="0"/>
              <a:t>time </a:t>
            </a:r>
          </a:p>
          <a:p>
            <a:r>
              <a:rPr lang="en-US" dirty="0" smtClean="0"/>
              <a:t>activity</a:t>
            </a:r>
          </a:p>
          <a:p>
            <a:r>
              <a:rPr lang="en-US" dirty="0" smtClean="0"/>
              <a:t>evaluator feedback on a specific activity if any comments/observations were made.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155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chronological flow of the exercise including:</a:t>
            </a:r>
          </a:p>
          <a:p>
            <a:r>
              <a:rPr lang="en-US" dirty="0" smtClean="0"/>
              <a:t>time </a:t>
            </a:r>
          </a:p>
          <a:p>
            <a:r>
              <a:rPr lang="en-US" dirty="0" smtClean="0"/>
              <a:t>activity</a:t>
            </a:r>
          </a:p>
          <a:p>
            <a:r>
              <a:rPr lang="en-US" dirty="0" smtClean="0"/>
              <a:t>evaluator feedback on a specific activity if any comments/observations were made.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671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pictures depicting</a:t>
            </a:r>
            <a:r>
              <a:rPr lang="en-US" baseline="0" dirty="0" smtClean="0"/>
              <a:t> the most important observations during the exercise</a:t>
            </a:r>
            <a:r>
              <a:rPr lang="en-US" dirty="0" smtClean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Include pictures where a gap/deficiency is observed.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Include pictures</a:t>
            </a:r>
            <a:r>
              <a:rPr lang="en-US" baseline="0" dirty="0" smtClean="0"/>
              <a:t> where a success is observed.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722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pictures depicting the most important observations during the exercise. </a:t>
            </a:r>
          </a:p>
          <a:p>
            <a:r>
              <a:rPr lang="en-US" dirty="0" smtClean="0"/>
              <a:t>Include pictures where a gap/deficiency is observed.</a:t>
            </a:r>
          </a:p>
          <a:p>
            <a:r>
              <a:rPr lang="en-US" dirty="0" smtClean="0"/>
              <a:t>Include pictures where a success is observed.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146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pictures depicting the most important observations during the exercise. </a:t>
            </a:r>
          </a:p>
          <a:p>
            <a:r>
              <a:rPr lang="en-US" dirty="0" smtClean="0"/>
              <a:t>Include pictures where a gap/deficiency is observed.</a:t>
            </a:r>
          </a:p>
          <a:p>
            <a:r>
              <a:rPr lang="en-US" dirty="0" smtClean="0"/>
              <a:t>Include pictures where a success is observed.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8200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pictures depicting the most important observations during the exercise. </a:t>
            </a:r>
          </a:p>
          <a:p>
            <a:r>
              <a:rPr lang="en-US" dirty="0" smtClean="0"/>
              <a:t>Include pictures where a gap/deficiency is observed.</a:t>
            </a:r>
          </a:p>
          <a:p>
            <a:r>
              <a:rPr lang="en-US" dirty="0" smtClean="0"/>
              <a:t>Include pictures where a success is observed.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21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a breakdown of the most important observations/feedback.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352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List</a:t>
            </a:r>
            <a:r>
              <a:rPr lang="en-US" baseline="0" dirty="0" smtClean="0"/>
              <a:t> the main recommendations/action items to address gaps/deficiencies.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List the owner for each action item.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List the agreed date to have the action completed.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897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List the main recommendations/action items to address gaps/deficiencies.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List the owner for each action item.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List the agreed date to have the action completed.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02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Scenario – A credible type of incident to base the</a:t>
            </a:r>
            <a:r>
              <a:rPr lang="en-US" baseline="0" dirty="0" smtClean="0"/>
              <a:t> </a:t>
            </a:r>
            <a:r>
              <a:rPr lang="en-US" dirty="0" smtClean="0"/>
              <a:t>exercise 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736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 the</a:t>
            </a:r>
            <a:r>
              <a:rPr lang="en-US" baseline="0" dirty="0" smtClean="0"/>
              <a:t> exercise evaluators – department, name and position/role.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5242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 the</a:t>
            </a:r>
            <a:r>
              <a:rPr lang="en-US" baseline="0" dirty="0" smtClean="0"/>
              <a:t> exercise </a:t>
            </a:r>
            <a:r>
              <a:rPr lang="en-US" baseline="0" dirty="0" smtClean="0"/>
              <a:t>evaluators affiliated with Principal Emergency Services (KAUST Fire Department/Security/KAUST Health) if participating in the exercise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03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Aim – The reason and requirement for</a:t>
            </a:r>
            <a:r>
              <a:rPr lang="en-US" baseline="0" dirty="0" smtClean="0"/>
              <a:t> </a:t>
            </a:r>
            <a:r>
              <a:rPr lang="en-US" dirty="0" smtClean="0"/>
              <a:t>carrying out the exercise.</a:t>
            </a:r>
            <a:r>
              <a:rPr lang="en-US" baseline="0" dirty="0" smtClean="0"/>
              <a:t> </a:t>
            </a:r>
            <a:r>
              <a:rPr lang="en-US" dirty="0" smtClean="0"/>
              <a:t>Consider the following: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dirty="0" smtClean="0"/>
              <a:t>Interoperability between Emergency</a:t>
            </a:r>
            <a:r>
              <a:rPr lang="en-US" baseline="0" dirty="0" smtClean="0"/>
              <a:t> Support Functions / </a:t>
            </a:r>
            <a:r>
              <a:rPr lang="en-US" dirty="0" smtClean="0"/>
              <a:t>KAUST Principal Emergency Services (PES).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dirty="0" smtClean="0"/>
              <a:t>Testing</a:t>
            </a:r>
            <a:r>
              <a:rPr lang="en-US" baseline="0" dirty="0" smtClean="0"/>
              <a:t> a specific emergency procedure – provide detail</a:t>
            </a:r>
            <a:endParaRPr lang="en-US" dirty="0" smtClean="0"/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Participants/responders/emergency support functions</a:t>
            </a:r>
            <a:r>
              <a:rPr lang="en-US" baseline="0" dirty="0" smtClean="0"/>
              <a:t> who will respond and follow emergency procedures. Consider the following: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 smtClean="0"/>
              <a:t>911 CCC &amp; Campus Security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 smtClean="0"/>
              <a:t>HSE Fire &amp; Emergency Services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 smtClean="0"/>
              <a:t>KAUST Health EMS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baseline="0" dirty="0" smtClean="0"/>
              <a:t>Name of other stakeholders – Principal Emergency Services in many cases will not be participating in exercises/drill intended for specific operational areas (number of systems functioning together) or functional area (an individual system or element within a larger entity).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Exercise observers will assess execution of procedures and complete evaluation forms.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Observers will provide feedback during the hot debrief. Feedback needs to be captured in the Exercise/Drill Report.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9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Objectives – What do you want to test and what outcomes you want? – Must be “SMART” (Specific, measureable</a:t>
            </a:r>
            <a:r>
              <a:rPr lang="en-US" smtClean="0"/>
              <a:t>, achievable</a:t>
            </a:r>
            <a:r>
              <a:rPr lang="en-US" dirty="0" smtClean="0"/>
              <a:t>, relevant</a:t>
            </a:r>
            <a:r>
              <a:rPr lang="en-US" baseline="0" dirty="0" smtClean="0"/>
              <a:t> and time-bound)</a:t>
            </a:r>
            <a:endParaRPr lang="en-US" dirty="0" smtClean="0"/>
          </a:p>
          <a:p>
            <a:r>
              <a:rPr lang="en-US" dirty="0" smtClean="0"/>
              <a:t>Consider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Escalation of emergency – protocols/procedures to be tested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Triggering of alarm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Immediate Response leader response</a:t>
            </a:r>
            <a:r>
              <a:rPr lang="en-US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Equipment safe shutdown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Evacuation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Use of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Capabilities of individuals/team to respond to the emergency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Test plans, policies, procedures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drills/exercises</a:t>
            </a:r>
            <a:r>
              <a:rPr lang="en-US" baseline="0" dirty="0" smtClean="0"/>
              <a:t> involving PES, consider the following elements: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Incident escalation by service provider/other stakeholders.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To test the emergency call reception and information handling by 911 Command &amp; Control Center.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To ascertain the PES response times to the incident location.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Control of the Hot Zone &amp; Warm Zone/other areas.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To observe rescue/other emergency procedures.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To observe medical stabilization of the casualty before transport to KH/other medical emergency procedures.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To observe that site specific emergency</a:t>
            </a:r>
            <a:r>
              <a:rPr lang="en-US" baseline="0" dirty="0" smtClean="0"/>
              <a:t> protocol is followed.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To observe if equipment was available and used/deployed in the correct way e.g. chemical spill kit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795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any challenges to perform the exercise.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79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Ingress/egress of emergency responders/vehicles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Hazardous materials/gasses – harmful chemicals/gasses potentially present at</a:t>
            </a:r>
            <a:r>
              <a:rPr lang="en-US" baseline="0" dirty="0" smtClean="0"/>
              <a:t> the site</a:t>
            </a:r>
            <a:r>
              <a:rPr lang="en-US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Possibility of limited ventilation and higher temperatures inside buildings/confines</a:t>
            </a:r>
            <a:r>
              <a:rPr lang="en-US" baseline="0" dirty="0" smtClean="0"/>
              <a:t> spaces.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Possibility of poor visibility/illumination.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Challenges</a:t>
            </a:r>
            <a:r>
              <a:rPr lang="en-US" baseline="0" dirty="0" smtClean="0"/>
              <a:t> related to emergency operations in/near/on/under </a:t>
            </a:r>
            <a:r>
              <a:rPr lang="en-US" dirty="0" smtClean="0"/>
              <a:t>water.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Trip and fall hazards.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Challenges related to emergency operations/rescues performed</a:t>
            </a:r>
            <a:r>
              <a:rPr lang="en-US" baseline="0" dirty="0" smtClean="0"/>
              <a:t> at h</a:t>
            </a:r>
            <a:r>
              <a:rPr lang="en-US" dirty="0" smtClean="0"/>
              <a:t>eights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88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Exercise type: 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dirty="0" smtClean="0"/>
              <a:t>Seminar / Workshop or,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dirty="0" smtClean="0"/>
              <a:t>Table-top, or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dirty="0" smtClean="0"/>
              <a:t>Live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It is essential for a real time assessment that all vehicles must mobilize from normal static station positions – A staged mobilization will defeat the exercise objectives.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Keep as an unannounced exercise for all crews &amp; participants.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Evaluators will be placed to monitor &amp; record all timestamps &amp; activity.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There will be an injured casualty/casualties with a patient assessment and stabilization required.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Decide if dummy instead of a human will be used during the rescue exercise.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973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Hot debrief should be conducted after the end of the exercise and attended by observers to provide input.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92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Provide location,</a:t>
            </a:r>
            <a:r>
              <a:rPr lang="en-US" baseline="0" dirty="0" smtClean="0"/>
              <a:t> date and time of the exercise.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Provide a map with an overview of the exercise location.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419D6-EE8B-4EA1-9680-DB2A7636B1A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14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3315"/>
            <a:ext cx="9144000" cy="130664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6629"/>
            <a:ext cx="9144000" cy="58085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496" y="387144"/>
            <a:ext cx="2926334" cy="371888"/>
          </a:xfrm>
          <a:prstGeom prst="rect">
            <a:avLst/>
          </a:prstGeom>
        </p:spPr>
      </p:pic>
      <p:grpSp>
        <p:nvGrpSpPr>
          <p:cNvPr id="12" name="Group 11"/>
          <p:cNvGrpSpPr/>
          <p:nvPr userDrawn="1"/>
        </p:nvGrpSpPr>
        <p:grpSpPr>
          <a:xfrm>
            <a:off x="0" y="6420678"/>
            <a:ext cx="12192000" cy="437322"/>
            <a:chOff x="0" y="5685479"/>
            <a:chExt cx="11284084" cy="243191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5685479"/>
              <a:ext cx="2821021" cy="243191"/>
            </a:xfrm>
            <a:prstGeom prst="rect">
              <a:avLst/>
            </a:prstGeom>
            <a:solidFill>
              <a:srgbClr val="1BA3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821021" y="5685479"/>
              <a:ext cx="2821021" cy="243191"/>
            </a:xfrm>
            <a:prstGeom prst="rect">
              <a:avLst/>
            </a:prstGeom>
            <a:solidFill>
              <a:srgbClr val="D3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642042" y="5685479"/>
              <a:ext cx="2821021" cy="243191"/>
            </a:xfrm>
            <a:prstGeom prst="rect">
              <a:avLst/>
            </a:prstGeom>
            <a:solidFill>
              <a:srgbClr val="EE8E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463063" y="5685479"/>
              <a:ext cx="2821021" cy="243191"/>
            </a:xfrm>
            <a:prstGeom prst="rect">
              <a:avLst/>
            </a:prstGeom>
            <a:solidFill>
              <a:srgbClr val="F4B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D0563AA9-7B41-2B45-B15A-DAC774A555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34005" y="151319"/>
            <a:ext cx="2857995" cy="671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1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95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50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82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BC968B6-664A-064D-9347-65619F231A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02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7600545" cy="103030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395434"/>
            <a:ext cx="12192000" cy="45719"/>
            <a:chOff x="0" y="5685479"/>
            <a:chExt cx="11284084" cy="243191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5685479"/>
              <a:ext cx="2821021" cy="243191"/>
            </a:xfrm>
            <a:prstGeom prst="rect">
              <a:avLst/>
            </a:prstGeom>
            <a:solidFill>
              <a:srgbClr val="1BA3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821021" y="5685479"/>
              <a:ext cx="2821021" cy="243191"/>
            </a:xfrm>
            <a:prstGeom prst="rect">
              <a:avLst/>
            </a:prstGeom>
            <a:solidFill>
              <a:srgbClr val="D3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642042" y="5685479"/>
              <a:ext cx="2821021" cy="243191"/>
            </a:xfrm>
            <a:prstGeom prst="rect">
              <a:avLst/>
            </a:prstGeom>
            <a:solidFill>
              <a:srgbClr val="EE8E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463063" y="5685479"/>
              <a:ext cx="2821021" cy="243191"/>
            </a:xfrm>
            <a:prstGeom prst="rect">
              <a:avLst/>
            </a:prstGeom>
            <a:solidFill>
              <a:srgbClr val="F4B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noFill/>
                </a:ln>
              </a:endParaRP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D0563AA9-7B41-2B45-B15A-DAC774A555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34005" y="140713"/>
            <a:ext cx="2857995" cy="67172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415" y="639074"/>
            <a:ext cx="2926334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75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7600545" cy="103030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A347AB-9945-4B53-B4DD-7D148B6BFD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FDEAC6-B080-4624-879F-9ABE5B6167F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395434"/>
            <a:ext cx="12192000" cy="45719"/>
            <a:chOff x="0" y="5685479"/>
            <a:chExt cx="11284084" cy="243191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5685479"/>
              <a:ext cx="2821021" cy="243191"/>
            </a:xfrm>
            <a:prstGeom prst="rect">
              <a:avLst/>
            </a:prstGeom>
            <a:solidFill>
              <a:srgbClr val="1BA3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821021" y="5685479"/>
              <a:ext cx="2821021" cy="243191"/>
            </a:xfrm>
            <a:prstGeom prst="rect">
              <a:avLst/>
            </a:prstGeom>
            <a:solidFill>
              <a:srgbClr val="D3C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642042" y="5685479"/>
              <a:ext cx="2821021" cy="243191"/>
            </a:xfrm>
            <a:prstGeom prst="rect">
              <a:avLst/>
            </a:prstGeom>
            <a:solidFill>
              <a:srgbClr val="EE8E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463063" y="5685479"/>
              <a:ext cx="2821021" cy="243191"/>
            </a:xfrm>
            <a:prstGeom prst="rect">
              <a:avLst/>
            </a:prstGeom>
            <a:solidFill>
              <a:srgbClr val="F4B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D0563AA9-7B41-2B45-B15A-DAC774A555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34005" y="140713"/>
            <a:ext cx="2857995" cy="67172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415" y="639074"/>
            <a:ext cx="2926334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6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4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11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65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1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7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3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347AB-9945-4B53-B4DD-7D148B6BFD76}" type="datetimeFigureOut">
              <a:rPr lang="en-US" smtClean="0"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DEAC6-B080-4624-879F-9ABE5B616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4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A347AB-9945-4B53-B4DD-7D148B6BFD7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FDEAC6-B080-4624-879F-9ABE5B6167F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5283428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61184" y="2120347"/>
            <a:ext cx="6506817" cy="2067272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rgbClr val="80715D"/>
                </a:solidFill>
                <a:latin typeface="Raleway Aligned Aligned ExtraBo" panose="020B0003030101060003" pitchFamily="34" charset="77"/>
              </a:rPr>
              <a:t>Emergency Drill/Exercise</a:t>
            </a:r>
            <a:br>
              <a:rPr lang="en-US" sz="4000" b="1" dirty="0" smtClean="0">
                <a:solidFill>
                  <a:srgbClr val="80715D"/>
                </a:solidFill>
                <a:latin typeface="Raleway Aligned Aligned ExtraBo" panose="020B0003030101060003" pitchFamily="34" charset="77"/>
              </a:rPr>
            </a:br>
            <a:r>
              <a:rPr lang="en-US" sz="4000" b="1" dirty="0" smtClean="0">
                <a:solidFill>
                  <a:srgbClr val="FF0000"/>
                </a:solidFill>
                <a:latin typeface="Raleway Aligned Aligned ExtraBo" panose="020B0003030101060003" pitchFamily="34" charset="77"/>
              </a:rPr>
              <a:t>(Name &amp; Type) </a:t>
            </a:r>
            <a:endParaRPr lang="en-US" sz="2800" b="1" dirty="0">
              <a:solidFill>
                <a:srgbClr val="FF0000"/>
              </a:solidFill>
              <a:latin typeface="Raleway Aligned Aligned ExtraBo" panose="020B0003030101060003" pitchFamily="34" charset="77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6774" y="4604575"/>
            <a:ext cx="2771775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i="1" dirty="0">
              <a:solidFill>
                <a:srgbClr val="009999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329966" y="1653957"/>
            <a:ext cx="380998" cy="380445"/>
          </a:xfrm>
          <a:prstGeom prst="ellipse">
            <a:avLst/>
          </a:prstGeom>
          <a:solidFill>
            <a:srgbClr val="FDC435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082441" y="1653957"/>
            <a:ext cx="380998" cy="380445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882541" y="1653957"/>
            <a:ext cx="380998" cy="380445"/>
          </a:xfrm>
          <a:prstGeom prst="ellipse">
            <a:avLst/>
          </a:prstGeom>
          <a:solidFill>
            <a:srgbClr val="009999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635016" y="1653957"/>
            <a:ext cx="380998" cy="380445"/>
          </a:xfrm>
          <a:prstGeom prst="ellipse">
            <a:avLst/>
          </a:prstGeom>
          <a:solidFill>
            <a:srgbClr val="ABCF51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FB5209-FE85-9841-81DE-3575E9DA362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7404" y="5543309"/>
            <a:ext cx="3857600" cy="87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4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</a:t>
            </a:r>
            <a:r>
              <a:rPr lang="en-US" dirty="0"/>
              <a:t>Chronology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883381"/>
              </p:ext>
            </p:extLst>
          </p:nvPr>
        </p:nvGraphicFramePr>
        <p:xfrm>
          <a:off x="306572" y="1490699"/>
          <a:ext cx="11410506" cy="5125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896">
                  <a:extLst>
                    <a:ext uri="{9D8B030D-6E8A-4147-A177-3AD203B41FA5}">
                      <a16:colId xmlns:a16="http://schemas.microsoft.com/office/drawing/2014/main" val="1804310335"/>
                    </a:ext>
                  </a:extLst>
                </a:gridCol>
                <a:gridCol w="6457108">
                  <a:extLst>
                    <a:ext uri="{9D8B030D-6E8A-4147-A177-3AD203B41FA5}">
                      <a16:colId xmlns:a16="http://schemas.microsoft.com/office/drawing/2014/main" val="1568179625"/>
                    </a:ext>
                  </a:extLst>
                </a:gridCol>
                <a:gridCol w="3803502">
                  <a:extLst>
                    <a:ext uri="{9D8B030D-6E8A-4147-A177-3AD203B41FA5}">
                      <a16:colId xmlns:a16="http://schemas.microsoft.com/office/drawing/2014/main" val="3688070611"/>
                    </a:ext>
                  </a:extLst>
                </a:gridCol>
              </a:tblGrid>
              <a:tr h="5059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Evaluator Observations/</a:t>
                      </a:r>
                      <a:r>
                        <a:rPr lang="en-US" baseline="0" dirty="0" smtClean="0"/>
                        <a:t>Comments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215727"/>
                  </a:ext>
                </a:extLst>
              </a:tr>
              <a:tr h="5223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053061"/>
                  </a:ext>
                </a:extLst>
              </a:tr>
              <a:tr h="5223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258362"/>
                  </a:ext>
                </a:extLst>
              </a:tr>
              <a:tr h="5223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n-NO" sz="16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033494"/>
                  </a:ext>
                </a:extLst>
              </a:tr>
              <a:tr h="5223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093160"/>
                  </a:ext>
                </a:extLst>
              </a:tr>
              <a:tr h="50597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531421"/>
                  </a:ext>
                </a:extLst>
              </a:tr>
              <a:tr h="505975"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6395"/>
                  </a:ext>
                </a:extLst>
              </a:tr>
              <a:tr h="505975"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242722"/>
                  </a:ext>
                </a:extLst>
              </a:tr>
              <a:tr h="505975"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569223"/>
                  </a:ext>
                </a:extLst>
              </a:tr>
              <a:tr h="505975"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71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996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</a:t>
            </a:r>
            <a:r>
              <a:rPr lang="en-US" dirty="0"/>
              <a:t>Chronology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325625"/>
              </p:ext>
            </p:extLst>
          </p:nvPr>
        </p:nvGraphicFramePr>
        <p:xfrm>
          <a:off x="308344" y="1477929"/>
          <a:ext cx="11504427" cy="4858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726">
                  <a:extLst>
                    <a:ext uri="{9D8B030D-6E8A-4147-A177-3AD203B41FA5}">
                      <a16:colId xmlns:a16="http://schemas.microsoft.com/office/drawing/2014/main" val="2385128227"/>
                    </a:ext>
                  </a:extLst>
                </a:gridCol>
                <a:gridCol w="6648892">
                  <a:extLst>
                    <a:ext uri="{9D8B030D-6E8A-4147-A177-3AD203B41FA5}">
                      <a16:colId xmlns:a16="http://schemas.microsoft.com/office/drawing/2014/main" val="2986043596"/>
                    </a:ext>
                  </a:extLst>
                </a:gridCol>
                <a:gridCol w="3834809">
                  <a:extLst>
                    <a:ext uri="{9D8B030D-6E8A-4147-A177-3AD203B41FA5}">
                      <a16:colId xmlns:a16="http://schemas.microsoft.com/office/drawing/2014/main" val="480120522"/>
                    </a:ext>
                  </a:extLst>
                </a:gridCol>
              </a:tblGrid>
              <a:tr h="5023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Evaluator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smtClean="0"/>
                        <a:t>Observations/Comments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037906"/>
                  </a:ext>
                </a:extLst>
              </a:tr>
              <a:tr h="4465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extLst>
                  <a:ext uri="{0D108BD9-81ED-4DB2-BD59-A6C34878D82A}">
                    <a16:rowId xmlns:a16="http://schemas.microsoft.com/office/drawing/2014/main" val="1833217764"/>
                  </a:ext>
                </a:extLst>
              </a:tr>
              <a:tr h="3927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extLst>
                  <a:ext uri="{0D108BD9-81ED-4DB2-BD59-A6C34878D82A}">
                    <a16:rowId xmlns:a16="http://schemas.microsoft.com/office/drawing/2014/main" val="345853495"/>
                  </a:ext>
                </a:extLst>
              </a:tr>
              <a:tr h="5023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extLst>
                  <a:ext uri="{0D108BD9-81ED-4DB2-BD59-A6C34878D82A}">
                    <a16:rowId xmlns:a16="http://schemas.microsoft.com/office/drawing/2014/main" val="2312728517"/>
                  </a:ext>
                </a:extLst>
              </a:tr>
              <a:tr h="5023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extLst>
                  <a:ext uri="{0D108BD9-81ED-4DB2-BD59-A6C34878D82A}">
                    <a16:rowId xmlns:a16="http://schemas.microsoft.com/office/drawing/2014/main" val="3074330379"/>
                  </a:ext>
                </a:extLst>
              </a:tr>
              <a:tr h="5023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extLst>
                  <a:ext uri="{0D108BD9-81ED-4DB2-BD59-A6C34878D82A}">
                    <a16:rowId xmlns:a16="http://schemas.microsoft.com/office/drawing/2014/main" val="2378531177"/>
                  </a:ext>
                </a:extLst>
              </a:tr>
              <a:tr h="5023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extLst>
                  <a:ext uri="{0D108BD9-81ED-4DB2-BD59-A6C34878D82A}">
                    <a16:rowId xmlns:a16="http://schemas.microsoft.com/office/drawing/2014/main" val="1316136311"/>
                  </a:ext>
                </a:extLst>
              </a:tr>
              <a:tr h="5023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extLst>
                  <a:ext uri="{0D108BD9-81ED-4DB2-BD59-A6C34878D82A}">
                    <a16:rowId xmlns:a16="http://schemas.microsoft.com/office/drawing/2014/main" val="532849482"/>
                  </a:ext>
                </a:extLst>
              </a:tr>
              <a:tr h="5023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extLst>
                  <a:ext uri="{0D108BD9-81ED-4DB2-BD59-A6C34878D82A}">
                    <a16:rowId xmlns:a16="http://schemas.microsoft.com/office/drawing/2014/main" val="290760768"/>
                  </a:ext>
                </a:extLst>
              </a:tr>
              <a:tr h="5023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5092" marR="215092"/>
                </a:tc>
                <a:extLst>
                  <a:ext uri="{0D108BD9-81ED-4DB2-BD59-A6C34878D82A}">
                    <a16:rowId xmlns:a16="http://schemas.microsoft.com/office/drawing/2014/main" val="942674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125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</a:t>
            </a:r>
            <a:r>
              <a:rPr lang="en-US" dirty="0"/>
              <a:t>Chronology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720425"/>
              </p:ext>
            </p:extLst>
          </p:nvPr>
        </p:nvGraphicFramePr>
        <p:xfrm>
          <a:off x="265814" y="1499187"/>
          <a:ext cx="11578857" cy="510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463443772"/>
                    </a:ext>
                  </a:extLst>
                </a:gridCol>
                <a:gridCol w="4768702">
                  <a:extLst>
                    <a:ext uri="{9D8B030D-6E8A-4147-A177-3AD203B41FA5}">
                      <a16:colId xmlns:a16="http://schemas.microsoft.com/office/drawing/2014/main" val="4233289263"/>
                    </a:ext>
                  </a:extLst>
                </a:gridCol>
                <a:gridCol w="5667155">
                  <a:extLst>
                    <a:ext uri="{9D8B030D-6E8A-4147-A177-3AD203B41FA5}">
                      <a16:colId xmlns:a16="http://schemas.microsoft.com/office/drawing/2014/main" val="344502632"/>
                    </a:ext>
                  </a:extLst>
                </a:gridCol>
              </a:tblGrid>
              <a:tr h="6376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Evaluator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smtClean="0"/>
                        <a:t>Observations/Comments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814282"/>
                  </a:ext>
                </a:extLst>
              </a:tr>
              <a:tr h="6376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505285"/>
                  </a:ext>
                </a:extLst>
              </a:tr>
              <a:tr h="6376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855972"/>
                  </a:ext>
                </a:extLst>
              </a:tr>
              <a:tr h="6376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433951"/>
                  </a:ext>
                </a:extLst>
              </a:tr>
              <a:tr h="6376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32284"/>
                  </a:ext>
                </a:extLst>
              </a:tr>
              <a:tr h="6376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374208"/>
                  </a:ext>
                </a:extLst>
              </a:tr>
              <a:tr h="6376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349279"/>
                  </a:ext>
                </a:extLst>
              </a:tr>
              <a:tr h="6376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832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09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2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80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27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142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</a:t>
            </a:r>
            <a:r>
              <a:rPr lang="en-US" dirty="0"/>
              <a:t>Debrief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835490"/>
              </p:ext>
            </p:extLst>
          </p:nvPr>
        </p:nvGraphicFramePr>
        <p:xfrm>
          <a:off x="191386" y="1506649"/>
          <a:ext cx="11759609" cy="5166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445">
                  <a:extLst>
                    <a:ext uri="{9D8B030D-6E8A-4147-A177-3AD203B41FA5}">
                      <a16:colId xmlns:a16="http://schemas.microsoft.com/office/drawing/2014/main" val="3453773644"/>
                    </a:ext>
                  </a:extLst>
                </a:gridCol>
                <a:gridCol w="7251164">
                  <a:extLst>
                    <a:ext uri="{9D8B030D-6E8A-4147-A177-3AD203B41FA5}">
                      <a16:colId xmlns:a16="http://schemas.microsoft.com/office/drawing/2014/main" val="1290834096"/>
                    </a:ext>
                  </a:extLst>
                </a:gridCol>
              </a:tblGrid>
              <a:tr h="738133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152724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00694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640016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118106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356995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386269"/>
                  </a:ext>
                </a:extLst>
              </a:tr>
              <a:tr h="7381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784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42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Recommendation / Action Items 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852172"/>
              </p:ext>
            </p:extLst>
          </p:nvPr>
        </p:nvGraphicFramePr>
        <p:xfrm>
          <a:off x="0" y="1481661"/>
          <a:ext cx="12192000" cy="6184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92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9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Recommendation / Action Item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Owner / Due Date</a:t>
                      </a:r>
                      <a:endParaRPr lang="en-US" sz="19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719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8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27225732"/>
                  </a:ext>
                </a:extLst>
              </a:tr>
              <a:tr h="859270"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baseline="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78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baseline="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600" dirty="0"/>
                        <a:t>6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22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Recommendation / Action Items 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913217"/>
              </p:ext>
            </p:extLst>
          </p:nvPr>
        </p:nvGraphicFramePr>
        <p:xfrm>
          <a:off x="0" y="1481661"/>
          <a:ext cx="12192000" cy="60730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92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9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Recommendation / Action Item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Owner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937">
                <a:tc>
                  <a:txBody>
                    <a:bodyPr/>
                    <a:lstStyle/>
                    <a:p>
                      <a:r>
                        <a:rPr lang="en-US" sz="1600" dirty="0"/>
                        <a:t>8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84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27225732"/>
                  </a:ext>
                </a:extLst>
              </a:tr>
              <a:tr h="8409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baseline="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25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baseline="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/>
                    </a:p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33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186" y="824030"/>
            <a:ext cx="7369074" cy="80114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Drill/Exercise Scenario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372" y="2071482"/>
            <a:ext cx="10122434" cy="418011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		</a:t>
            </a:r>
          </a:p>
          <a:p>
            <a:pPr algn="l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0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Evaluators 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043857"/>
              </p:ext>
            </p:extLst>
          </p:nvPr>
        </p:nvGraphicFramePr>
        <p:xfrm>
          <a:off x="707891" y="1687675"/>
          <a:ext cx="9999570" cy="4329432"/>
        </p:xfrm>
        <a:graphic>
          <a:graphicData uri="http://schemas.openxmlformats.org/drawingml/2006/table">
            <a:tbl>
              <a:tblPr firstRow="1" bandRow="1"/>
              <a:tblGrid>
                <a:gridCol w="4805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3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34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baseline="0" dirty="0" smtClean="0"/>
                        <a:t>Department /Service </a:t>
                      </a:r>
                      <a:r>
                        <a:rPr lang="en-US" baseline="0" dirty="0" smtClean="0"/>
                        <a:t>Provider/Stakeholder</a:t>
                      </a:r>
                      <a:endParaRPr lang="en-US" baseline="0" dirty="0" smtClean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Evaluator</a:t>
                      </a:r>
                      <a:r>
                        <a:rPr lang="en-US" baseline="0" dirty="0" smtClean="0"/>
                        <a:t> position and </a:t>
                      </a:r>
                      <a:r>
                        <a:rPr lang="en-US" baseline="0" dirty="0" smtClean="0"/>
                        <a:t>name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1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169">
                <a:tc>
                  <a:txBody>
                    <a:bodyPr/>
                    <a:lstStyle/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696055"/>
                  </a:ext>
                </a:extLst>
              </a:tr>
              <a:tr h="461169">
                <a:tc>
                  <a:txBody>
                    <a:bodyPr/>
                    <a:lstStyle/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05808"/>
                  </a:ext>
                </a:extLst>
              </a:tr>
              <a:tr h="461169">
                <a:tc>
                  <a:txBody>
                    <a:bodyPr/>
                    <a:lstStyle/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918971"/>
                  </a:ext>
                </a:extLst>
              </a:tr>
              <a:tr h="461169">
                <a:tc>
                  <a:txBody>
                    <a:bodyPr/>
                    <a:lstStyle/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946514"/>
                  </a:ext>
                </a:extLst>
              </a:tr>
              <a:tr h="4611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8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1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393478"/>
                  </a:ext>
                </a:extLst>
              </a:tr>
              <a:tr h="4611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973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98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Evaluators 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68726"/>
              </p:ext>
            </p:extLst>
          </p:nvPr>
        </p:nvGraphicFramePr>
        <p:xfrm>
          <a:off x="707890" y="1687675"/>
          <a:ext cx="9754641" cy="4859042"/>
        </p:xfrm>
        <a:graphic>
          <a:graphicData uri="http://schemas.openxmlformats.org/drawingml/2006/table">
            <a:tbl>
              <a:tblPr firstRow="1" bandRow="1"/>
              <a:tblGrid>
                <a:gridCol w="4135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9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7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/>
                        <a:t>Principal</a:t>
                      </a:r>
                      <a:r>
                        <a:rPr lang="en-US" baseline="0" dirty="0" smtClean="0"/>
                        <a:t> Emergency Service (if participating in </a:t>
                      </a:r>
                      <a:r>
                        <a:rPr lang="en-US" baseline="0" dirty="0" smtClean="0"/>
                        <a:t>exercise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/>
                        <a:t>Evaluators 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n-lt"/>
                        </a:rPr>
                        <a:t>911 </a:t>
                      </a:r>
                      <a:r>
                        <a:rPr lang="en-US" sz="1800" dirty="0" smtClean="0">
                          <a:latin typeface="+mn-lt"/>
                        </a:rPr>
                        <a:t>CCC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911</a:t>
                      </a:r>
                      <a:r>
                        <a:rPr lang="en-US" sz="1800" baseline="0" dirty="0" smtClean="0">
                          <a:latin typeface="+mn-lt"/>
                        </a:rPr>
                        <a:t> CCC Manager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 smtClean="0">
                          <a:latin typeface="+mn-lt"/>
                        </a:rPr>
                        <a:t>KAUST Campus Security 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Security Superintendent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5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 smtClean="0">
                          <a:latin typeface="+mn-lt"/>
                        </a:rPr>
                        <a:t>KAUST</a:t>
                      </a:r>
                      <a:r>
                        <a:rPr lang="en-US" sz="1800" baseline="0" dirty="0" smtClean="0">
                          <a:latin typeface="+mn-lt"/>
                        </a:rPr>
                        <a:t> Fire Department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Fire Chief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 smtClean="0">
                          <a:latin typeface="+mn-lt"/>
                        </a:rPr>
                        <a:t>KAUST Health EMS</a:t>
                      </a:r>
                    </a:p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Paramedic Specialist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2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+mn-lt"/>
                        </a:rPr>
                        <a:t>KAUST Dept. / Service Provider / Stakeholder e.g. Coastline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(e.g. Safety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Manager, Coastline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2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800" dirty="0">
                          <a:latin typeface="+mn-lt"/>
                        </a:rPr>
                        <a:t>Exercise Director 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+mn-lt"/>
                        </a:rPr>
                        <a:t>Emergency Manager / Designee</a:t>
                      </a:r>
                      <a:endParaRPr lang="en-US" sz="180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Fire &amp; Emergency Services Leadership</a:t>
                      </a:r>
                    </a:p>
                    <a:p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Manager, Fire &amp; Emergency Services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5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46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/>
          </a:p>
          <a:p>
            <a:pPr marL="0" indent="0" algn="ctr">
              <a:buNone/>
            </a:pPr>
            <a:r>
              <a:rPr lang="en-US" sz="7200" dirty="0" smtClean="0"/>
              <a:t>Thank You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/>
              <a:t/>
            </a:r>
            <a:br>
              <a:rPr lang="en-US" sz="7200" dirty="0"/>
            </a:br>
            <a:endParaRPr lang="en-US" sz="7200" cap="small" dirty="0"/>
          </a:p>
        </p:txBody>
      </p:sp>
    </p:spTree>
    <p:extLst>
      <p:ext uri="{BB962C8B-B14F-4D97-AF65-F5344CB8AC3E}">
        <p14:creationId xmlns:p14="http://schemas.microsoft.com/office/powerpoint/2010/main" val="35948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Drill/Exercise Aim &amp; Participants</a:t>
            </a:r>
          </a:p>
        </p:txBody>
      </p:sp>
      <p:sp>
        <p:nvSpPr>
          <p:cNvPr id="7" name="Content Placeholder 4"/>
          <p:cNvSpPr txBox="1"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The aim of the drill/exercise is to test: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Participants</a:t>
            </a:r>
            <a:r>
              <a:rPr lang="en-US" b="1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104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92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Drill/Exercise Challenges /  Hazards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336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19" y="1021976"/>
            <a:ext cx="7678025" cy="2612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Site Specific Challenges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4428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6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</a:t>
            </a:r>
            <a:r>
              <a:rPr lang="en-US" dirty="0"/>
              <a:t>Format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0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n case of live exercises:</a:t>
            </a:r>
            <a:endParaRPr lang="en-US" dirty="0"/>
          </a:p>
          <a:p>
            <a:r>
              <a:rPr lang="en-US" dirty="0"/>
              <a:t>The Exercise Director </a:t>
            </a:r>
            <a:r>
              <a:rPr lang="en-US" dirty="0" smtClean="0"/>
              <a:t>(Manager </a:t>
            </a:r>
            <a:r>
              <a:rPr lang="en-US" dirty="0" smtClean="0"/>
              <a:t>directing the exercise) </a:t>
            </a:r>
            <a:r>
              <a:rPr lang="en-US" dirty="0"/>
              <a:t>will have final say on Exercise Start and End Times.</a:t>
            </a:r>
          </a:p>
          <a:p>
            <a:r>
              <a:rPr lang="en-US" dirty="0"/>
              <a:t>The Exercise Director will have final say on Exercise Safety and Termination.</a:t>
            </a:r>
          </a:p>
          <a:p>
            <a:r>
              <a:rPr lang="en-US" dirty="0"/>
              <a:t>Any real emergency incident will terminate the exercise.</a:t>
            </a:r>
          </a:p>
          <a:p>
            <a:r>
              <a:rPr lang="en-US" dirty="0"/>
              <a:t>If the exercise requires termination an Exercise Director will issue the command “Exercise Termination, Exercise Termination, Exercise Termination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At the end of the exercise the Exercise Director will call “End-Ex” or “End of exercise”.</a:t>
            </a:r>
            <a:endParaRPr lang="en-US" dirty="0"/>
          </a:p>
          <a:p>
            <a:r>
              <a:rPr lang="en-US" dirty="0"/>
              <a:t>The exercise will be evaluated, a debriefing conducted and final report issued.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5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Drill/Exercise Location, Date &amp;Time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Location:</a:t>
            </a:r>
          </a:p>
          <a:p>
            <a:r>
              <a:rPr lang="en-US" dirty="0" smtClean="0"/>
              <a:t>Date:</a:t>
            </a:r>
          </a:p>
          <a:p>
            <a:r>
              <a:rPr lang="en-US" dirty="0" smtClean="0"/>
              <a:t>Time: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Up Arrow 6"/>
          <p:cNvSpPr/>
          <p:nvPr/>
        </p:nvSpPr>
        <p:spPr>
          <a:xfrm rot="16200000">
            <a:off x="9653423" y="3700024"/>
            <a:ext cx="484632" cy="97840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420986" y="3732028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5-Point Star 9"/>
          <p:cNvSpPr/>
          <p:nvPr/>
        </p:nvSpPr>
        <p:spPr>
          <a:xfrm>
            <a:off x="8718697" y="4003158"/>
            <a:ext cx="154173" cy="143539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Insert map to indicate the exercise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8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11267</TotalTime>
  <Words>1151</Words>
  <Application>Microsoft Office PowerPoint</Application>
  <PresentationFormat>Widescreen</PresentationFormat>
  <Paragraphs>207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Courier New</vt:lpstr>
      <vt:lpstr>Raleway Aligned Aligned ExtraBo</vt:lpstr>
      <vt:lpstr>Times New Roman</vt:lpstr>
      <vt:lpstr>Office Theme</vt:lpstr>
      <vt:lpstr>1_Office Theme</vt:lpstr>
      <vt:lpstr>Emergency Drill/Exercise (Name &amp; Type) </vt:lpstr>
      <vt:lpstr>Drill/Exercise Scenario</vt:lpstr>
      <vt:lpstr>Drill/Exercise Aim &amp; Participants</vt:lpstr>
      <vt:lpstr>Drill/Exercise Objectives </vt:lpstr>
      <vt:lpstr>Drill/Exercise Challenges /  Hazards  </vt:lpstr>
      <vt:lpstr>Site Specific Challenges </vt:lpstr>
      <vt:lpstr>Drill/Exercise Format </vt:lpstr>
      <vt:lpstr>Drill/Exercise Control</vt:lpstr>
      <vt:lpstr>Drill/Exercise Location, Date &amp;Time</vt:lpstr>
      <vt:lpstr>Drill/Exercise Chronology</vt:lpstr>
      <vt:lpstr>Drill/Exercise Chronology</vt:lpstr>
      <vt:lpstr>Drill/Exercise Chronology</vt:lpstr>
      <vt:lpstr>Drill/Exercise Pictures</vt:lpstr>
      <vt:lpstr>Drill/Exercise Pictures</vt:lpstr>
      <vt:lpstr>Drill/Exercise Pictures</vt:lpstr>
      <vt:lpstr>Drill/Exercise Pictures</vt:lpstr>
      <vt:lpstr>Drill/Exercise Debrief </vt:lpstr>
      <vt:lpstr>Summary of Recommendation / Action Items </vt:lpstr>
      <vt:lpstr>Summary of Recommendation / Action Items </vt:lpstr>
      <vt:lpstr>Drill/Exercise Evaluators </vt:lpstr>
      <vt:lpstr>Drill/Exercise Evaluators </vt:lpstr>
      <vt:lpstr>PowerPoint Presentation</vt:lpstr>
    </vt:vector>
  </TitlesOfParts>
  <Company>KAUST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Choungyoun Park</dc:creator>
  <cp:lastModifiedBy>Albert A. Du Plessis</cp:lastModifiedBy>
  <cp:revision>85</cp:revision>
  <dcterms:created xsi:type="dcterms:W3CDTF">2020-08-20T06:17:42Z</dcterms:created>
  <dcterms:modified xsi:type="dcterms:W3CDTF">2022-03-06T07:38:36Z</dcterms:modified>
</cp:coreProperties>
</file>